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1"/>
  </p:notesMasterIdLst>
  <p:handoutMasterIdLst>
    <p:handoutMasterId r:id="rId42"/>
  </p:handoutMasterIdLst>
  <p:sldIdLst>
    <p:sldId id="292" r:id="rId3"/>
    <p:sldId id="324" r:id="rId4"/>
    <p:sldId id="338" r:id="rId5"/>
    <p:sldId id="336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7" r:id="rId14"/>
    <p:sldId id="325" r:id="rId15"/>
    <p:sldId id="326" r:id="rId16"/>
    <p:sldId id="339" r:id="rId17"/>
    <p:sldId id="328" r:id="rId18"/>
    <p:sldId id="297" r:id="rId19"/>
    <p:sldId id="298" r:id="rId20"/>
    <p:sldId id="299" r:id="rId21"/>
    <p:sldId id="300" r:id="rId22"/>
    <p:sldId id="301" r:id="rId23"/>
    <p:sldId id="315" r:id="rId24"/>
    <p:sldId id="302" r:id="rId25"/>
    <p:sldId id="303" r:id="rId26"/>
    <p:sldId id="304" r:id="rId27"/>
    <p:sldId id="316" r:id="rId28"/>
    <p:sldId id="314" r:id="rId29"/>
    <p:sldId id="305" r:id="rId30"/>
    <p:sldId id="306" r:id="rId31"/>
    <p:sldId id="307" r:id="rId32"/>
    <p:sldId id="309" r:id="rId33"/>
    <p:sldId id="310" r:id="rId34"/>
    <p:sldId id="312" r:id="rId35"/>
    <p:sldId id="313" r:id="rId36"/>
    <p:sldId id="320" r:id="rId37"/>
    <p:sldId id="321" r:id="rId38"/>
    <p:sldId id="322" r:id="rId39"/>
    <p:sldId id="32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660"/>
  </p:normalViewPr>
  <p:slideViewPr>
    <p:cSldViewPr snapToGrid="0">
      <p:cViewPr>
        <p:scale>
          <a:sx n="76" d="100"/>
          <a:sy n="76" d="100"/>
        </p:scale>
        <p:origin x="-80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12/7/14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12/7/14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gif"/><Relationship Id="rId18" Type="http://schemas.openxmlformats.org/officeDocument/2006/relationships/image" Target="../media/image3.jpe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12/7/14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pic>
        <p:nvPicPr>
          <p:cNvPr id="8" name="Picture 2" descr="http://www.bu.edu/nassr-2013/files/2012/08/logo.gif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550336" y="1139511"/>
            <a:ext cx="641664" cy="641664"/>
          </a:xfrm>
          <a:prstGeom prst="rect">
            <a:avLst/>
          </a:prstGeom>
          <a:noFill/>
        </p:spPr>
      </p:pic>
      <p:pic>
        <p:nvPicPr>
          <p:cNvPr id="9" name="Picture 53" descr="http://confucius.umn.edu/images/startalk_logo_4web.jp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 rot="5400000">
            <a:off x="10910208" y="2420881"/>
            <a:ext cx="1925392" cy="638192"/>
          </a:xfrm>
          <a:prstGeom prst="rect">
            <a:avLst/>
          </a:prstGeom>
          <a:noFill/>
        </p:spPr>
      </p:pic>
      <p:pic>
        <p:nvPicPr>
          <p:cNvPr id="10" name="Picture 9" descr="大学组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 rot="5400000">
            <a:off x="11271774" y="3973752"/>
            <a:ext cx="1198610" cy="6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gif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btv.com/Web/c_000000010001/d_59013.html" TargetMode="External"/><Relationship Id="rId4" Type="http://schemas.openxmlformats.org/officeDocument/2006/relationships/hyperlink" Target="http://adiestradorescastro.com/summer-clipart" TargetMode="External"/><Relationship Id="rId5" Type="http://schemas.openxmlformats.org/officeDocument/2006/relationships/hyperlink" Target="http://bestclipartblog.com/26-college-clip-art.html" TargetMode="External"/><Relationship Id="rId6" Type="http://schemas.openxmlformats.org/officeDocument/2006/relationships/hyperlink" Target="http://tieba.baidu.com/p/713701075" TargetMode="External"/><Relationship Id="rId7" Type="http://schemas.openxmlformats.org/officeDocument/2006/relationships/hyperlink" Target="http://www.citygf.com/FSNews/FS_002003/FS_002003005/201106/t20110621_1772503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njsjy.cn/shujia/shujia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union.com/article.jsp?code=201406260024" TargetMode="External"/><Relationship Id="rId4" Type="http://schemas.openxmlformats.org/officeDocument/2006/relationships/hyperlink" Target="http://www.nipic.com/show/3/64/c3a88a9e2347931d.html" TargetMode="External"/><Relationship Id="rId5" Type="http://schemas.openxmlformats.org/officeDocument/2006/relationships/hyperlink" Target="http://jiaoyu.3158.cn/20130717/n7542988962696.html" TargetMode="External"/><Relationship Id="rId6" Type="http://schemas.openxmlformats.org/officeDocument/2006/relationships/hyperlink" Target="http://blog.qualitybath.com/organizing/spring-cleaning/" TargetMode="External"/><Relationship Id="rId7" Type="http://schemas.openxmlformats.org/officeDocument/2006/relationships/hyperlink" Target="http://www.nipic.com/show/3/81/4912107ka88f1850.html" TargetMode="External"/><Relationship Id="rId8" Type="http://schemas.openxmlformats.org/officeDocument/2006/relationships/hyperlink" Target="http://www.granburyisd.org/summerschoo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ndlink.org/meet-our-new-intern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暑假</a:t>
            </a:r>
            <a:r>
              <a:rPr lang="zh-CN" altLang="en-US" dirty="0" smtClean="0"/>
              <a:t>计划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Activate students’ background 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有的宅女很漂亮。。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可是不喜欢出去玩，喜欢在家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98" y="3809813"/>
            <a:ext cx="5122913" cy="2559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0130" r="66251"/>
          <a:stretch/>
        </p:blipFill>
        <p:spPr>
          <a:xfrm>
            <a:off x="8602407" y="1630398"/>
            <a:ext cx="2684311" cy="47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每个人都有宅的时候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老师说说自己宅不宅？有一点宅？一般宅的时候做什么？</a:t>
            </a:r>
            <a:endParaRPr lang="en-US" altLang="zh-CN" sz="3200" dirty="0" smtClean="0"/>
          </a:p>
          <a:p>
            <a:r>
              <a:rPr lang="zh-CN" altLang="en-US" sz="3200" dirty="0" smtClean="0"/>
              <a:t>同学们小组活动</a:t>
            </a:r>
            <a:r>
              <a:rPr lang="en-US" altLang="zh-CN" sz="3200" dirty="0" smtClean="0"/>
              <a:t>, </a:t>
            </a:r>
            <a:r>
              <a:rPr lang="zh-CN" altLang="en-US" sz="3200" dirty="0" smtClean="0"/>
              <a:t>说说他们／她们</a:t>
            </a:r>
            <a:r>
              <a:rPr lang="en-US" altLang="zh-CN" sz="3200" dirty="0" smtClean="0"/>
              <a:t> </a:t>
            </a:r>
            <a:r>
              <a:rPr lang="zh-CN" altLang="en-US" sz="3200" dirty="0" smtClean="0"/>
              <a:t>是不是宅？一般宅的时候做什么？</a:t>
            </a:r>
            <a:endParaRPr lang="en-US" altLang="zh-CN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79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Compare the </a:t>
            </a:r>
            <a:r>
              <a:rPr lang="en-US" sz="3200" dirty="0"/>
              <a:t>similarities and differences </a:t>
            </a:r>
            <a:r>
              <a:rPr lang="en-US" sz="3200" dirty="0" smtClean="0"/>
              <a:t>regarding</a:t>
            </a:r>
            <a:r>
              <a:rPr lang="en-US" sz="3200" dirty="0" smtClean="0"/>
              <a:t> </a:t>
            </a:r>
            <a:r>
              <a:rPr lang="en-US" sz="3200" dirty="0"/>
              <a:t>summer </a:t>
            </a:r>
            <a:r>
              <a:rPr lang="en-US" sz="3200" dirty="0" smtClean="0"/>
              <a:t>break </a:t>
            </a:r>
            <a:r>
              <a:rPr lang="en-US" sz="3200" dirty="0"/>
              <a:t>between China and the United States.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Ask </a:t>
            </a:r>
            <a:r>
              <a:rPr lang="en-US" sz="3200" dirty="0"/>
              <a:t>students about their summer </a:t>
            </a:r>
            <a:r>
              <a:rPr lang="en-US" sz="3200" dirty="0" smtClean="0"/>
              <a:t>break </a:t>
            </a:r>
            <a:r>
              <a:rPr lang="en-US" sz="3200" dirty="0"/>
              <a:t>in the </a:t>
            </a:r>
            <a:r>
              <a:rPr lang="en-US" sz="3200" dirty="0" smtClean="0"/>
              <a:t>States.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Read </a:t>
            </a:r>
            <a:r>
              <a:rPr lang="en-US" sz="3200" dirty="0" smtClean="0"/>
              <a:t>the information about summer </a:t>
            </a:r>
            <a:r>
              <a:rPr lang="en-US" sz="3200" dirty="0" smtClean="0"/>
              <a:t>break </a:t>
            </a:r>
            <a:r>
              <a:rPr lang="en-US" sz="3200" dirty="0" smtClean="0"/>
              <a:t>in China </a:t>
            </a:r>
            <a:r>
              <a:rPr lang="en-US" sz="3200" dirty="0" smtClean="0"/>
              <a:t>on </a:t>
            </a:r>
            <a:r>
              <a:rPr lang="en-US" sz="3200" dirty="0" smtClean="0"/>
              <a:t>websites.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7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Target questions</a:t>
            </a:r>
            <a:r>
              <a:rPr lang="en-US" sz="3200" dirty="0" smtClean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美国</a:t>
            </a:r>
            <a:r>
              <a:rPr lang="en-US" sz="3200" dirty="0" smtClean="0"/>
              <a:t>大</a:t>
            </a:r>
            <a:r>
              <a:rPr lang="en-US" sz="3200" dirty="0"/>
              <a:t>学一般什么时候放暑假</a:t>
            </a:r>
            <a:r>
              <a:rPr lang="en-US" sz="3200" dirty="0" smtClean="0"/>
              <a:t>？</a:t>
            </a:r>
          </a:p>
          <a:p>
            <a:pPr marL="514350" lvl="0" indent="-514350">
              <a:buFont typeface="+mj-lt"/>
              <a:buAutoNum type="arabicPeriod"/>
            </a:pPr>
            <a:r>
              <a:rPr lang="zh-CN" altLang="en-US" sz="3200" dirty="0" smtClean="0"/>
              <a:t>我们</a:t>
            </a:r>
            <a:r>
              <a:rPr lang="zh-CN" altLang="en-US" sz="3200" dirty="0" smtClean="0"/>
              <a:t>大学今年什么时候放暑假？</a:t>
            </a:r>
            <a:endParaRPr lang="en-US" altLang="zh-CN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中国</a:t>
            </a:r>
            <a:r>
              <a:rPr lang="en-US" sz="3200" dirty="0"/>
              <a:t>大学一般什么时候放暑假</a:t>
            </a:r>
            <a:r>
              <a:rPr lang="en-US" sz="3200" dirty="0" smtClean="0"/>
              <a:t>？</a:t>
            </a:r>
          </a:p>
          <a:p>
            <a:pPr lvl="1"/>
            <a:r>
              <a:rPr lang="en-US" sz="2800" dirty="0"/>
              <a:t>S</a:t>
            </a:r>
            <a:r>
              <a:rPr lang="en-US" sz="2800" dirty="0" smtClean="0"/>
              <a:t>tudents skim </a:t>
            </a:r>
            <a:r>
              <a:rPr lang="en-US" sz="2800" dirty="0" smtClean="0"/>
              <a:t>a</a:t>
            </a:r>
            <a:r>
              <a:rPr lang="en-US" sz="2800" dirty="0" smtClean="0"/>
              <a:t> website</a:t>
            </a:r>
            <a:r>
              <a:rPr lang="en-US" sz="2800" dirty="0"/>
              <a:t> </a:t>
            </a:r>
            <a:r>
              <a:rPr lang="en-US" sz="2800" dirty="0" smtClean="0"/>
              <a:t>to find the answer. </a:t>
            </a:r>
            <a:endParaRPr lang="en-US" sz="2800" dirty="0" smtClean="0"/>
          </a:p>
          <a:p>
            <a:pPr lvl="2"/>
            <a:endParaRPr lang="en-US" sz="3000" dirty="0"/>
          </a:p>
          <a:p>
            <a:pPr lvl="1"/>
            <a:endParaRPr lang="en-US" sz="3200" dirty="0" smtClean="0"/>
          </a:p>
          <a:p>
            <a:pPr lvl="1"/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14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Target questions</a:t>
            </a:r>
            <a:r>
              <a:rPr lang="en-US" sz="3200" dirty="0" smtClean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美国</a:t>
            </a:r>
            <a:r>
              <a:rPr lang="en-US" sz="3200" dirty="0" smtClean="0"/>
              <a:t>大</a:t>
            </a:r>
            <a:r>
              <a:rPr lang="en-US" sz="3200" dirty="0"/>
              <a:t>学一般</a:t>
            </a:r>
            <a:r>
              <a:rPr lang="en-US" sz="3200" dirty="0" smtClean="0"/>
              <a:t>什么时候</a:t>
            </a:r>
            <a:r>
              <a:rPr lang="zh-CN" altLang="en-US" sz="3200" dirty="0" smtClean="0"/>
              <a:t>开学</a:t>
            </a:r>
            <a:r>
              <a:rPr lang="en-US" sz="3200" dirty="0" smtClean="0"/>
              <a:t>？</a:t>
            </a:r>
            <a:endParaRPr lang="en-US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zh-CN" altLang="en-US" sz="3200" dirty="0" smtClean="0"/>
              <a:t>我们</a:t>
            </a:r>
            <a:r>
              <a:rPr lang="zh-CN" altLang="en-US" sz="3200" dirty="0" smtClean="0"/>
              <a:t>大学</a:t>
            </a:r>
            <a:r>
              <a:rPr lang="zh-CN" altLang="en-US" sz="3200" dirty="0" smtClean="0"/>
              <a:t>今年什么时候</a:t>
            </a:r>
            <a:r>
              <a:rPr lang="zh-CN" altLang="en-US" sz="3200" dirty="0" smtClean="0"/>
              <a:t>开学</a:t>
            </a:r>
            <a:r>
              <a:rPr lang="zh-CN" altLang="en-US" sz="3200" dirty="0" smtClean="0"/>
              <a:t>？</a:t>
            </a:r>
            <a:endParaRPr lang="en-US" altLang="zh-CN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中国</a:t>
            </a:r>
            <a:r>
              <a:rPr lang="en-US" sz="3200" dirty="0"/>
              <a:t>大学一般</a:t>
            </a:r>
            <a:r>
              <a:rPr lang="en-US" sz="3200" dirty="0" smtClean="0"/>
              <a:t>什么时候</a:t>
            </a:r>
            <a:r>
              <a:rPr lang="zh-CN" altLang="en-US" sz="3200" dirty="0"/>
              <a:t>开学</a:t>
            </a:r>
            <a:r>
              <a:rPr lang="en-US" sz="3200" dirty="0" smtClean="0"/>
              <a:t>？</a:t>
            </a:r>
            <a:endParaRPr lang="en-US" sz="3200" dirty="0" smtClean="0"/>
          </a:p>
          <a:p>
            <a:pPr lvl="1"/>
            <a:r>
              <a:rPr lang="en-US" sz="2800" dirty="0"/>
              <a:t>S</a:t>
            </a:r>
            <a:r>
              <a:rPr lang="en-US" sz="2800" dirty="0" smtClean="0"/>
              <a:t>tudents skim </a:t>
            </a:r>
            <a:r>
              <a:rPr lang="en-US" sz="2800" dirty="0" smtClean="0"/>
              <a:t>a</a:t>
            </a:r>
            <a:r>
              <a:rPr lang="en-US" sz="2800" dirty="0" smtClean="0"/>
              <a:t> website</a:t>
            </a:r>
            <a:r>
              <a:rPr lang="en-US" sz="2800" dirty="0"/>
              <a:t> </a:t>
            </a:r>
            <a:r>
              <a:rPr lang="en-US" sz="2800" dirty="0" smtClean="0"/>
              <a:t>to find the answer. </a:t>
            </a:r>
            <a:endParaRPr lang="en-US" sz="2800" dirty="0" smtClean="0"/>
          </a:p>
          <a:p>
            <a:pPr lvl="2"/>
            <a:endParaRPr lang="en-US" sz="3000" dirty="0"/>
          </a:p>
          <a:p>
            <a:pPr lvl="1"/>
            <a:endParaRPr lang="en-US" sz="3200" dirty="0" smtClean="0"/>
          </a:p>
          <a:p>
            <a:pPr lvl="1"/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18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Target questions</a:t>
            </a:r>
            <a:r>
              <a:rPr lang="en-US" sz="3200" dirty="0" smtClean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美国</a:t>
            </a:r>
            <a:r>
              <a:rPr lang="en-US" sz="3200" dirty="0" smtClean="0"/>
              <a:t>大</a:t>
            </a:r>
            <a:r>
              <a:rPr lang="en-US" sz="3200" dirty="0"/>
              <a:t>学生一般暑假做什么</a:t>
            </a:r>
            <a:r>
              <a:rPr lang="en-US" sz="3200" dirty="0" smtClean="0"/>
              <a:t>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 smtClean="0"/>
              <a:t>你这个暑假打算做什么</a:t>
            </a:r>
            <a:r>
              <a:rPr lang="zh-CN" altLang="en-US" sz="3200" dirty="0" smtClean="0"/>
              <a:t>？</a:t>
            </a:r>
            <a:endParaRPr lang="en-US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中国</a:t>
            </a:r>
            <a:r>
              <a:rPr lang="en-US" sz="3200" dirty="0"/>
              <a:t>大学生一般暑假做什么？</a:t>
            </a:r>
          </a:p>
          <a:p>
            <a:pPr lvl="1"/>
            <a:r>
              <a:rPr lang="en-US" sz="3200" dirty="0"/>
              <a:t>Students skim a website to find the answer. </a:t>
            </a:r>
          </a:p>
        </p:txBody>
      </p:sp>
    </p:spTree>
    <p:extLst>
      <p:ext uri="{BB962C8B-B14F-4D97-AF65-F5344CB8AC3E}">
        <p14:creationId xmlns:p14="http://schemas.microsoft.com/office/powerpoint/2010/main" val="37526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189CBF"/>
                </a:solidFill>
              </a:rPr>
              <a:t>放暑假</a:t>
            </a:r>
            <a:endParaRPr lang="en-US" dirty="0">
              <a:solidFill>
                <a:srgbClr val="189CBF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6193536" y="2313431"/>
            <a:ext cx="4559808" cy="3493008"/>
          </a:xfrm>
          <a:prstGeom prst="rect">
            <a:avLst/>
          </a:prstGeom>
        </p:spPr>
        <p:txBody>
          <a:bodyPr/>
          <a:lstStyle/>
          <a:p>
            <a:r>
              <a:rPr lang="zh-CN" altLang="en-US" sz="3600" dirty="0" smtClean="0">
                <a:solidFill>
                  <a:srgbClr val="189CBF"/>
                </a:solidFill>
              </a:rPr>
              <a:t>放暑假</a:t>
            </a:r>
            <a:endParaRPr lang="en-US" altLang="zh-CN" sz="3600" dirty="0" smtClean="0">
              <a:solidFill>
                <a:srgbClr val="189CBF"/>
              </a:solidFill>
            </a:endParaRP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14" name="Content Placeholder 13" descr="summerbreak-010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r="13301"/>
          <a:stretch>
            <a:fillRect/>
          </a:stretch>
        </p:blipFill>
        <p:spPr>
          <a:xfrm>
            <a:off x="1389888" y="2313432"/>
            <a:ext cx="455980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什么时候</a:t>
            </a:r>
            <a:r>
              <a:rPr lang="zh-CN" altLang="en-US" dirty="0" smtClean="0">
                <a:solidFill>
                  <a:srgbClr val="189CBF"/>
                </a:solidFill>
              </a:rPr>
              <a:t>放暑假</a:t>
            </a:r>
            <a:r>
              <a:rPr lang="zh-CN" altLang="en-US" dirty="0"/>
              <a:t>？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6193536" y="2313431"/>
            <a:ext cx="4559808" cy="3493008"/>
          </a:xfrm>
          <a:prstGeom prst="rect">
            <a:avLst/>
          </a:prstGeom>
        </p:spPr>
        <p:txBody>
          <a:bodyPr/>
          <a:lstStyle/>
          <a:p>
            <a:r>
              <a:rPr lang="zh-CN" altLang="en-US" sz="3600" dirty="0" smtClean="0">
                <a:solidFill>
                  <a:srgbClr val="189CBF"/>
                </a:solidFill>
              </a:rPr>
              <a:t>放暑假</a:t>
            </a:r>
            <a:endParaRPr lang="en-US" altLang="zh-CN" sz="3600" dirty="0" smtClean="0">
              <a:solidFill>
                <a:srgbClr val="189CBF"/>
              </a:solidFill>
            </a:endParaRPr>
          </a:p>
          <a:p>
            <a:endParaRPr lang="en-US" altLang="zh-CN" sz="3600" dirty="0" smtClean="0"/>
          </a:p>
          <a:p>
            <a:r>
              <a:rPr lang="zh-CN" altLang="en-US" sz="36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600" dirty="0" smtClean="0">
                <a:solidFill>
                  <a:srgbClr val="189CBF"/>
                </a:solidFill>
              </a:rPr>
              <a:t>放暑假</a:t>
            </a:r>
            <a:r>
              <a:rPr lang="en-US" altLang="zh-CN" sz="3600" dirty="0" smtClean="0">
                <a:solidFill>
                  <a:srgbClr val="189CBF"/>
                </a:solidFill>
              </a:rPr>
              <a:t>?</a:t>
            </a:r>
            <a:endParaRPr lang="en-US" altLang="zh-CN" sz="3600" dirty="0" smtClean="0">
              <a:solidFill>
                <a:srgbClr val="189CBF"/>
              </a:solidFill>
            </a:endParaRP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4" name="Content Placeholder 3" descr="Whendowegetsummerbreak_zpsb9de8cc4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r="13216"/>
          <a:stretch>
            <a:fillRect/>
          </a:stretch>
        </p:blipFill>
        <p:spPr>
          <a:xfrm>
            <a:off x="1389888" y="2313432"/>
            <a:ext cx="455980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accent3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什么时候</a:t>
            </a:r>
            <a:r>
              <a:rPr lang="zh-CN" altLang="en-US" dirty="0" smtClean="0">
                <a:solidFill>
                  <a:srgbClr val="189CBF"/>
                </a:solidFill>
              </a:rPr>
              <a:t>放暑假</a:t>
            </a:r>
            <a:r>
              <a:rPr lang="zh-CN" altLang="en-US" dirty="0"/>
              <a:t>？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5551714" y="2313431"/>
            <a:ext cx="5201630" cy="3493008"/>
          </a:xfrm>
          <a:prstGeom prst="rect">
            <a:avLst/>
          </a:prstGeom>
        </p:spPr>
        <p:txBody>
          <a:bodyPr/>
          <a:lstStyle/>
          <a:p>
            <a:r>
              <a:rPr lang="zh-CN" altLang="en-US" sz="3200" dirty="0" smtClean="0">
                <a:solidFill>
                  <a:srgbClr val="189CBF"/>
                </a:solidFill>
              </a:rPr>
              <a:t>放暑假</a:t>
            </a:r>
            <a:endParaRPr lang="en-US" altLang="zh-CN" sz="3200" dirty="0" smtClean="0">
              <a:solidFill>
                <a:srgbClr val="189CBF"/>
              </a:solidFill>
            </a:endParaRPr>
          </a:p>
          <a:p>
            <a:endParaRPr lang="en-US" altLang="zh-CN" sz="3200" dirty="0" smtClean="0"/>
          </a:p>
          <a:p>
            <a:r>
              <a:rPr lang="zh-CN" altLang="en-US" sz="32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200" dirty="0" smtClean="0">
                <a:solidFill>
                  <a:srgbClr val="189CBF"/>
                </a:solidFill>
              </a:rPr>
              <a:t>放暑假</a:t>
            </a:r>
            <a:r>
              <a:rPr lang="en-US" altLang="zh-CN" sz="3200" dirty="0" smtClean="0">
                <a:solidFill>
                  <a:srgbClr val="189CBF"/>
                </a:solidFill>
              </a:rPr>
              <a:t>?</a:t>
            </a:r>
            <a:endParaRPr lang="en-US" altLang="zh-CN" sz="3200" dirty="0" smtClean="0">
              <a:solidFill>
                <a:srgbClr val="189CBF"/>
              </a:solidFill>
            </a:endParaRPr>
          </a:p>
          <a:p>
            <a:endParaRPr lang="en-US" altLang="zh-CN" sz="3200" dirty="0" smtClean="0"/>
          </a:p>
          <a:p>
            <a:r>
              <a:rPr lang="zh-CN" altLang="en-US" sz="3200" dirty="0" smtClean="0">
                <a:solidFill>
                  <a:srgbClr val="74A510"/>
                </a:solidFill>
              </a:rPr>
              <a:t>一般</a:t>
            </a:r>
            <a:r>
              <a:rPr lang="zh-CN" altLang="en-US" sz="32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200" dirty="0" smtClean="0">
                <a:solidFill>
                  <a:srgbClr val="189CBF"/>
                </a:solidFill>
              </a:rPr>
              <a:t>放暑假</a:t>
            </a:r>
            <a:r>
              <a:rPr lang="en-US" altLang="zh-CN" sz="3200" dirty="0" smtClean="0">
                <a:solidFill>
                  <a:srgbClr val="189CBF"/>
                </a:solidFill>
              </a:rPr>
              <a:t>?</a:t>
            </a:r>
            <a:endParaRPr lang="en-US" altLang="zh-CN" sz="3200" dirty="0" smtClean="0">
              <a:solidFill>
                <a:srgbClr val="189CBF"/>
              </a:solidFill>
            </a:endParaRPr>
          </a:p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4" name="Content Placeholder 10" descr="S63537561574515625066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7897"/>
          <a:stretch>
            <a:fillRect/>
          </a:stretch>
        </p:blipFill>
        <p:spPr>
          <a:xfrm>
            <a:off x="834571" y="2068286"/>
            <a:ext cx="4281715" cy="43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Discuss </a:t>
            </a:r>
            <a:r>
              <a:rPr lang="en-US" sz="3200" dirty="0" smtClean="0"/>
              <a:t>the </a:t>
            </a:r>
            <a:r>
              <a:rPr lang="en-US" sz="3200" dirty="0" smtClean="0"/>
              <a:t>cultural meaning of </a:t>
            </a:r>
            <a:r>
              <a:rPr lang="zh-CN" altLang="en-US" sz="3200" dirty="0" smtClean="0"/>
              <a:t>宅</a:t>
            </a: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Compare the similarities </a:t>
            </a:r>
            <a:r>
              <a:rPr lang="en-US" sz="3200" dirty="0"/>
              <a:t>and differences </a:t>
            </a:r>
            <a:r>
              <a:rPr lang="en-US" sz="3200" dirty="0" smtClean="0"/>
              <a:t>regarding</a:t>
            </a:r>
            <a:r>
              <a:rPr lang="en-US" sz="3200" dirty="0" smtClean="0"/>
              <a:t> </a:t>
            </a:r>
            <a:r>
              <a:rPr lang="en-US" sz="3200" dirty="0"/>
              <a:t>summer break between China and </a:t>
            </a:r>
            <a:r>
              <a:rPr lang="en-US" sz="3200" dirty="0" smtClean="0"/>
              <a:t>the United </a:t>
            </a:r>
            <a:r>
              <a:rPr lang="en-US" sz="3200" dirty="0"/>
              <a:t>States. 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2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B312C6"/>
                </a:solidFill>
              </a:rPr>
              <a:t>美</a:t>
            </a:r>
            <a:r>
              <a:rPr lang="zh-CN" altLang="en-US" dirty="0" smtClean="0">
                <a:solidFill>
                  <a:srgbClr val="B312C6"/>
                </a:solidFill>
              </a:rPr>
              <a:t>国大学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什么时候</a:t>
            </a:r>
            <a:r>
              <a:rPr lang="zh-CN" altLang="en-US" dirty="0" smtClean="0">
                <a:solidFill>
                  <a:srgbClr val="189CBF"/>
                </a:solidFill>
              </a:rPr>
              <a:t>放暑假</a:t>
            </a:r>
            <a:r>
              <a:rPr lang="zh-CN" altLang="en-US" dirty="0"/>
              <a:t>？</a:t>
            </a:r>
            <a:endParaRPr lang="en-US" dirty="0"/>
          </a:p>
        </p:txBody>
      </p:sp>
      <p:pic>
        <p:nvPicPr>
          <p:cNvPr id="8" name="Content Placeholder 7" descr="college-clip-art-4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r="13301"/>
          <a:stretch>
            <a:fillRect/>
          </a:stretch>
        </p:blipFill>
        <p:spPr>
          <a:xfrm>
            <a:off x="725713" y="2313431"/>
            <a:ext cx="4045857" cy="35829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898570" y="1651000"/>
            <a:ext cx="5854773" cy="46264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2800" dirty="0" smtClean="0">
                <a:solidFill>
                  <a:srgbClr val="189CBF"/>
                </a:solidFill>
              </a:rPr>
              <a:t>放暑假</a:t>
            </a:r>
            <a:endParaRPr lang="en-US" altLang="zh-CN" sz="2800" dirty="0"/>
          </a:p>
          <a:p>
            <a:r>
              <a:rPr lang="zh-CN" altLang="en-US" sz="28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2800" dirty="0" smtClean="0">
                <a:solidFill>
                  <a:srgbClr val="189CBF"/>
                </a:solidFill>
              </a:rPr>
              <a:t>放暑假</a:t>
            </a:r>
            <a:r>
              <a:rPr lang="en-US" altLang="zh-CN" sz="2800" dirty="0" smtClean="0">
                <a:solidFill>
                  <a:srgbClr val="189CBF"/>
                </a:solidFill>
              </a:rPr>
              <a:t>?</a:t>
            </a:r>
            <a:endParaRPr lang="en-US" altLang="zh-CN" sz="2800" dirty="0"/>
          </a:p>
          <a:p>
            <a:r>
              <a:rPr lang="zh-CN" altLang="en-US" sz="2800" dirty="0" smtClean="0">
                <a:solidFill>
                  <a:srgbClr val="74A510"/>
                </a:solidFill>
              </a:rPr>
              <a:t>一般</a:t>
            </a:r>
            <a:r>
              <a:rPr lang="zh-CN" altLang="en-US" sz="28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2800" dirty="0" smtClean="0">
                <a:solidFill>
                  <a:srgbClr val="189CBF"/>
                </a:solidFill>
              </a:rPr>
              <a:t>放暑假</a:t>
            </a:r>
            <a:r>
              <a:rPr lang="en-US" altLang="zh-CN" sz="2800" dirty="0" smtClean="0">
                <a:solidFill>
                  <a:srgbClr val="189CBF"/>
                </a:solidFill>
              </a:rPr>
              <a:t>?</a:t>
            </a:r>
            <a:endParaRPr lang="en-US" altLang="zh-CN" sz="2800" dirty="0" smtClean="0">
              <a:solidFill>
                <a:srgbClr val="660066"/>
              </a:solidFill>
            </a:endParaRPr>
          </a:p>
          <a:p>
            <a:r>
              <a:rPr lang="zh-CN" altLang="en-US" sz="2800" dirty="0" smtClean="0">
                <a:solidFill>
                  <a:srgbClr val="660066"/>
                </a:solidFill>
              </a:rPr>
              <a:t>美国大学</a:t>
            </a:r>
            <a:r>
              <a:rPr lang="zh-CN" altLang="en-US" sz="2800" dirty="0" smtClean="0">
                <a:solidFill>
                  <a:srgbClr val="74A510"/>
                </a:solidFill>
              </a:rPr>
              <a:t>一般</a:t>
            </a:r>
            <a:r>
              <a:rPr lang="zh-CN" altLang="en-US" sz="28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2800" dirty="0" smtClean="0"/>
              <a:t>放暑假？</a:t>
            </a:r>
            <a:endParaRPr lang="en-US" altLang="zh-CN" sz="2800" dirty="0" smtClean="0"/>
          </a:p>
          <a:p>
            <a:r>
              <a:rPr lang="zh-CN" altLang="en-US" sz="2800" dirty="0" smtClean="0">
                <a:solidFill>
                  <a:srgbClr val="660066"/>
                </a:solidFill>
              </a:rPr>
              <a:t>我们学校</a:t>
            </a:r>
            <a:r>
              <a:rPr lang="zh-CN" altLang="en-US" sz="2800" dirty="0" smtClean="0">
                <a:solidFill>
                  <a:srgbClr val="FF0000"/>
                </a:solidFill>
              </a:rPr>
              <a:t>今年什么时候</a:t>
            </a:r>
            <a:r>
              <a:rPr lang="zh-CN" altLang="en-US" sz="2800" dirty="0" smtClean="0"/>
              <a:t>放暑假</a:t>
            </a:r>
            <a:r>
              <a:rPr lang="zh-CN" altLang="en-US" sz="2800" dirty="0"/>
              <a:t>？</a:t>
            </a:r>
            <a:endParaRPr lang="en-US" altLang="zh-CN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</a:rPr>
              <a:t>中国大学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什么时候</a:t>
            </a:r>
            <a:r>
              <a:rPr lang="zh-CN" altLang="en-US" dirty="0" smtClean="0">
                <a:solidFill>
                  <a:srgbClr val="189CBF"/>
                </a:solidFill>
              </a:rPr>
              <a:t>放暑假</a:t>
            </a:r>
            <a:r>
              <a:rPr lang="zh-CN" altLang="en-US" dirty="0"/>
              <a:t>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007429" y="1959429"/>
            <a:ext cx="5745915" cy="433614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zh-CN" altLang="en-US" sz="3600" dirty="0">
                <a:solidFill>
                  <a:srgbClr val="189CBF"/>
                </a:solidFill>
              </a:rPr>
              <a:t>放暑假</a:t>
            </a:r>
            <a:endParaRPr lang="en-US" altLang="zh-CN" sz="3600" dirty="0">
              <a:solidFill>
                <a:srgbClr val="189CBF"/>
              </a:solidFill>
            </a:endParaRPr>
          </a:p>
          <a:p>
            <a:endParaRPr lang="en-US" altLang="zh-CN" sz="3600" dirty="0"/>
          </a:p>
          <a:p>
            <a:r>
              <a:rPr lang="zh-CN" altLang="en-US" sz="36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600" dirty="0" smtClean="0">
                <a:solidFill>
                  <a:srgbClr val="189CBF"/>
                </a:solidFill>
              </a:rPr>
              <a:t>放暑假</a:t>
            </a:r>
            <a:r>
              <a:rPr lang="en-US" altLang="zh-CN" sz="3600" dirty="0" smtClean="0">
                <a:solidFill>
                  <a:srgbClr val="189CBF"/>
                </a:solidFill>
              </a:rPr>
              <a:t>?</a:t>
            </a:r>
            <a:endParaRPr lang="en-US" altLang="zh-CN" sz="3600" dirty="0">
              <a:solidFill>
                <a:srgbClr val="189CBF"/>
              </a:solidFill>
            </a:endParaRPr>
          </a:p>
          <a:p>
            <a:endParaRPr lang="en-US" altLang="zh-CN" sz="3600" dirty="0"/>
          </a:p>
          <a:p>
            <a:r>
              <a:rPr lang="zh-CN" altLang="en-US" sz="3600" dirty="0" smtClean="0">
                <a:solidFill>
                  <a:srgbClr val="74A510"/>
                </a:solidFill>
              </a:rPr>
              <a:t>一般</a:t>
            </a:r>
            <a:r>
              <a:rPr lang="zh-CN" altLang="en-US" sz="36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600" dirty="0" smtClean="0">
                <a:solidFill>
                  <a:srgbClr val="189CBF"/>
                </a:solidFill>
              </a:rPr>
              <a:t>放暑假</a:t>
            </a:r>
            <a:r>
              <a:rPr lang="en-US" altLang="zh-CN" sz="3600" dirty="0" smtClean="0">
                <a:solidFill>
                  <a:srgbClr val="189CBF"/>
                </a:solidFill>
              </a:rPr>
              <a:t>?</a:t>
            </a:r>
            <a:endParaRPr lang="en-US" altLang="zh-CN" sz="3600" dirty="0">
              <a:solidFill>
                <a:srgbClr val="189CBF"/>
              </a:solidFill>
            </a:endParaRPr>
          </a:p>
          <a:p>
            <a:endParaRPr lang="en-US" altLang="zh-CN" sz="3600" dirty="0" smtClean="0">
              <a:solidFill>
                <a:srgbClr val="660066"/>
              </a:solidFill>
            </a:endParaRPr>
          </a:p>
          <a:p>
            <a:r>
              <a:rPr lang="zh-CN" altLang="en-US" sz="3600" dirty="0">
                <a:solidFill>
                  <a:srgbClr val="0000FF"/>
                </a:solidFill>
              </a:rPr>
              <a:t>中国大学</a:t>
            </a:r>
            <a:r>
              <a:rPr lang="zh-CN" altLang="en-US" sz="3600" dirty="0" smtClean="0">
                <a:solidFill>
                  <a:srgbClr val="008000"/>
                </a:solidFill>
              </a:rPr>
              <a:t>一般</a:t>
            </a:r>
            <a:r>
              <a:rPr lang="zh-CN" altLang="en-US" sz="36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600" dirty="0" smtClean="0"/>
              <a:t>放暑假？</a:t>
            </a:r>
            <a:endParaRPr lang="en-US" altLang="zh-CN" sz="3600" dirty="0" smtClean="0"/>
          </a:p>
          <a:p>
            <a:endParaRPr lang="en-US" dirty="0"/>
          </a:p>
        </p:txBody>
      </p:sp>
      <p:pic>
        <p:nvPicPr>
          <p:cNvPr id="5" name="Content Placeholder 4" descr="中山大学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r="1068"/>
          <a:stretch>
            <a:fillRect/>
          </a:stretch>
        </p:blipFill>
        <p:spPr>
          <a:xfrm>
            <a:off x="254000" y="2313432"/>
            <a:ext cx="4626429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27 at 2.2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287"/>
            <a:ext cx="12192000" cy="79647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20862" y="5832330"/>
            <a:ext cx="1453769" cy="451211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</a:rPr>
              <a:t>中国大学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什么时候</a:t>
            </a:r>
            <a:r>
              <a:rPr lang="zh-CN" altLang="en-US" dirty="0" smtClean="0">
                <a:solidFill>
                  <a:srgbClr val="189CBF"/>
                </a:solidFill>
              </a:rPr>
              <a:t>放暑假</a:t>
            </a:r>
            <a:r>
              <a:rPr lang="zh-CN" altLang="en-US" dirty="0"/>
              <a:t>？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u="sng" dirty="0" smtClean="0"/>
              <a:t>回答</a:t>
            </a:r>
            <a:r>
              <a:rPr lang="zh-CN" altLang="en-US" sz="3200" dirty="0" smtClean="0"/>
              <a:t>：</a:t>
            </a:r>
            <a:endParaRPr lang="en-US" altLang="zh-TW" sz="3200" dirty="0" smtClean="0"/>
          </a:p>
          <a:p>
            <a:r>
              <a:rPr lang="zh-TW" altLang="en-US" sz="3200" dirty="0" smtClean="0"/>
              <a:t>大学暑假</a:t>
            </a:r>
            <a:r>
              <a:rPr lang="zh-TW" altLang="en-US" sz="3200" dirty="0"/>
              <a:t>：一般在</a:t>
            </a:r>
            <a:r>
              <a:rPr lang="en-US" altLang="zh-TW" sz="3200" dirty="0" smtClean="0"/>
              <a:t>7</a:t>
            </a:r>
            <a:r>
              <a:rPr lang="zh-TW" altLang="en-US" sz="3200" dirty="0" smtClean="0"/>
              <a:t>月中放假，</a:t>
            </a:r>
            <a:r>
              <a:rPr lang="en-US" altLang="zh-TW" sz="3200" dirty="0" smtClean="0"/>
              <a:t>6</a:t>
            </a:r>
            <a:r>
              <a:rPr lang="en-US" altLang="zh-TW" sz="3200" dirty="0"/>
              <a:t>-7</a:t>
            </a:r>
            <a:r>
              <a:rPr lang="zh-TW" altLang="en-US" sz="3200" dirty="0"/>
              <a:t>周左右。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77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B312C6"/>
                </a:solidFill>
              </a:rPr>
              <a:t>美</a:t>
            </a:r>
            <a:r>
              <a:rPr lang="zh-CN" altLang="en-US" dirty="0" smtClean="0">
                <a:solidFill>
                  <a:srgbClr val="B312C6"/>
                </a:solidFill>
              </a:rPr>
              <a:t>国大学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什么时候</a:t>
            </a:r>
            <a:r>
              <a:rPr lang="zh-CN" altLang="en-US" dirty="0" smtClean="0">
                <a:solidFill>
                  <a:srgbClr val="189CBF"/>
                </a:solidFill>
              </a:rPr>
              <a:t>开学</a:t>
            </a:r>
            <a:r>
              <a:rPr lang="zh-CN" altLang="en-US" dirty="0" smtClean="0"/>
              <a:t>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644571" y="1814286"/>
            <a:ext cx="6368143" cy="44631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2800" dirty="0" smtClean="0">
                <a:solidFill>
                  <a:srgbClr val="189CBF"/>
                </a:solidFill>
              </a:rPr>
              <a:t>开学</a:t>
            </a:r>
            <a:endParaRPr lang="en-US" altLang="zh-CN" sz="2800" dirty="0"/>
          </a:p>
          <a:p>
            <a:r>
              <a:rPr lang="zh-CN" altLang="en-US" sz="28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2800" dirty="0" smtClean="0">
                <a:solidFill>
                  <a:srgbClr val="189CBF"/>
                </a:solidFill>
              </a:rPr>
              <a:t>开学</a:t>
            </a:r>
            <a:endParaRPr lang="en-US" altLang="zh-CN" sz="2800" dirty="0"/>
          </a:p>
          <a:p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</a:rPr>
              <a:t>一般</a:t>
            </a:r>
            <a:r>
              <a:rPr lang="zh-CN" altLang="en-US" sz="28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2800" dirty="0" smtClean="0">
                <a:solidFill>
                  <a:srgbClr val="189CBF"/>
                </a:solidFill>
              </a:rPr>
              <a:t>开学</a:t>
            </a:r>
            <a:endParaRPr lang="en-US" altLang="zh-CN" sz="2800" dirty="0" smtClean="0">
              <a:solidFill>
                <a:srgbClr val="660066"/>
              </a:solidFill>
            </a:endParaRPr>
          </a:p>
          <a:p>
            <a:r>
              <a:rPr lang="zh-CN" altLang="en-US" sz="2800" dirty="0" smtClean="0">
                <a:solidFill>
                  <a:srgbClr val="660066"/>
                </a:solidFill>
              </a:rPr>
              <a:t>美国大学</a:t>
            </a:r>
            <a:r>
              <a:rPr lang="zh-CN" altLang="en-US" sz="2800" dirty="0" smtClean="0">
                <a:solidFill>
                  <a:srgbClr val="74A510"/>
                </a:solidFill>
              </a:rPr>
              <a:t>一般</a:t>
            </a:r>
            <a:r>
              <a:rPr lang="zh-CN" altLang="en-US" sz="28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2800" dirty="0" smtClean="0">
                <a:solidFill>
                  <a:srgbClr val="189CBF"/>
                </a:solidFill>
              </a:rPr>
              <a:t>开学</a:t>
            </a:r>
            <a:r>
              <a:rPr lang="zh-CN" altLang="en-US" sz="2800" dirty="0" smtClean="0"/>
              <a:t>？</a:t>
            </a:r>
            <a:endParaRPr lang="en-US" altLang="zh-CN" sz="2800" dirty="0" smtClean="0"/>
          </a:p>
          <a:p>
            <a:r>
              <a:rPr lang="zh-CN" altLang="en-US" sz="2800" dirty="0" smtClean="0">
                <a:solidFill>
                  <a:srgbClr val="660066"/>
                </a:solidFill>
              </a:rPr>
              <a:t>我们大学</a:t>
            </a:r>
            <a:r>
              <a:rPr lang="zh-CN" altLang="en-US" sz="2800" dirty="0" smtClean="0">
                <a:solidFill>
                  <a:srgbClr val="FF0000"/>
                </a:solidFill>
              </a:rPr>
              <a:t>今年什么时候</a:t>
            </a:r>
            <a:r>
              <a:rPr lang="zh-CN" altLang="en-US" sz="2800" dirty="0" smtClean="0">
                <a:solidFill>
                  <a:srgbClr val="189CBF"/>
                </a:solidFill>
              </a:rPr>
              <a:t>开学</a:t>
            </a:r>
            <a:r>
              <a:rPr lang="zh-CN" altLang="en-US" sz="2800" dirty="0"/>
              <a:t>？</a:t>
            </a:r>
            <a:endParaRPr lang="en-US" altLang="zh-CN" sz="2800" dirty="0"/>
          </a:p>
          <a:p>
            <a:endParaRPr lang="en-US" sz="2800" dirty="0"/>
          </a:p>
        </p:txBody>
      </p:sp>
      <p:pic>
        <p:nvPicPr>
          <p:cNvPr id="5" name="Content Placeholder 4" descr="back to school image 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" b="1352"/>
          <a:stretch>
            <a:fillRect/>
          </a:stretch>
        </p:blipFill>
        <p:spPr>
          <a:xfrm>
            <a:off x="544286" y="2313432"/>
            <a:ext cx="386442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B312C6"/>
                </a:solidFill>
              </a:rPr>
              <a:t>中国大学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什么时候</a:t>
            </a:r>
            <a:r>
              <a:rPr lang="zh-CN" altLang="en-US" dirty="0" smtClean="0">
                <a:solidFill>
                  <a:srgbClr val="189CBF"/>
                </a:solidFill>
              </a:rPr>
              <a:t>开学</a:t>
            </a:r>
            <a:r>
              <a:rPr lang="zh-CN" altLang="en-US" dirty="0" smtClean="0"/>
              <a:t>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771571" y="1814286"/>
            <a:ext cx="5981773" cy="4572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zh-CN" altLang="en-US" sz="3200" dirty="0" smtClean="0">
                <a:solidFill>
                  <a:srgbClr val="189CBF"/>
                </a:solidFill>
              </a:rPr>
              <a:t>开学</a:t>
            </a:r>
            <a:endParaRPr lang="en-US" altLang="zh-CN" sz="3200" dirty="0" smtClean="0">
              <a:solidFill>
                <a:srgbClr val="189CBF"/>
              </a:solidFill>
            </a:endParaRPr>
          </a:p>
          <a:p>
            <a:endParaRPr lang="en-US" altLang="zh-CN" sz="3200" dirty="0"/>
          </a:p>
          <a:p>
            <a:r>
              <a:rPr lang="zh-CN" altLang="en-US" sz="32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200" dirty="0" smtClean="0">
                <a:solidFill>
                  <a:srgbClr val="189CBF"/>
                </a:solidFill>
              </a:rPr>
              <a:t>开学</a:t>
            </a:r>
            <a:r>
              <a:rPr lang="en-US" altLang="zh-CN" sz="3200" dirty="0" smtClean="0">
                <a:solidFill>
                  <a:srgbClr val="189CBF"/>
                </a:solidFill>
              </a:rPr>
              <a:t>?</a:t>
            </a:r>
            <a:endParaRPr lang="en-US" altLang="zh-CN" sz="3200" dirty="0" smtClean="0">
              <a:solidFill>
                <a:srgbClr val="189CBF"/>
              </a:solidFill>
            </a:endParaRPr>
          </a:p>
          <a:p>
            <a:endParaRPr lang="en-US" altLang="zh-CN" sz="3200" dirty="0"/>
          </a:p>
          <a:p>
            <a:r>
              <a:rPr lang="zh-CN" altLang="en-US" sz="3200" dirty="0" smtClean="0">
                <a:solidFill>
                  <a:srgbClr val="6DC025"/>
                </a:solidFill>
              </a:rPr>
              <a:t>一般</a:t>
            </a:r>
            <a:r>
              <a:rPr lang="zh-CN" altLang="en-US" sz="32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200" dirty="0" smtClean="0">
                <a:solidFill>
                  <a:srgbClr val="189CBF"/>
                </a:solidFill>
              </a:rPr>
              <a:t>开学</a:t>
            </a:r>
            <a:r>
              <a:rPr lang="en-US" altLang="zh-CN" sz="3200" dirty="0" smtClean="0">
                <a:solidFill>
                  <a:srgbClr val="189CBF"/>
                </a:solidFill>
              </a:rPr>
              <a:t>?</a:t>
            </a:r>
            <a:endParaRPr lang="en-US" altLang="zh-CN" sz="3200" dirty="0" smtClean="0">
              <a:solidFill>
                <a:srgbClr val="189CBF"/>
              </a:solidFill>
            </a:endParaRPr>
          </a:p>
          <a:p>
            <a:endParaRPr lang="en-US" altLang="zh-CN" sz="3200" dirty="0" smtClean="0">
              <a:solidFill>
                <a:srgbClr val="660066"/>
              </a:solidFill>
            </a:endParaRPr>
          </a:p>
          <a:p>
            <a:r>
              <a:rPr lang="zh-CN" altLang="en-US" sz="3200" dirty="0" smtClean="0">
                <a:solidFill>
                  <a:srgbClr val="660066"/>
                </a:solidFill>
              </a:rPr>
              <a:t>中国大学</a:t>
            </a:r>
            <a:r>
              <a:rPr lang="zh-CN" altLang="en-US" sz="3200" dirty="0" smtClean="0">
                <a:solidFill>
                  <a:srgbClr val="74A510"/>
                </a:solidFill>
              </a:rPr>
              <a:t>一般</a:t>
            </a:r>
            <a:r>
              <a:rPr lang="zh-CN" altLang="en-US" sz="3200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3200" dirty="0" smtClean="0">
                <a:solidFill>
                  <a:srgbClr val="189CBF"/>
                </a:solidFill>
              </a:rPr>
              <a:t>开学</a:t>
            </a:r>
            <a:r>
              <a:rPr lang="zh-CN" altLang="en-US" sz="3200" dirty="0" smtClean="0"/>
              <a:t>？</a:t>
            </a:r>
            <a:endParaRPr lang="en-US" altLang="zh-CN" sz="3200" dirty="0" smtClean="0"/>
          </a:p>
          <a:p>
            <a:endParaRPr lang="en-US" dirty="0"/>
          </a:p>
        </p:txBody>
      </p:sp>
      <p:pic>
        <p:nvPicPr>
          <p:cNvPr id="7" name="Content Placeholder 6" descr="开学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"/>
          <a:stretch/>
        </p:blipFill>
        <p:spPr>
          <a:xfrm>
            <a:off x="544286" y="2312988"/>
            <a:ext cx="4136571" cy="3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27 at 2.2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287"/>
            <a:ext cx="12192000" cy="79647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07792" y="5832330"/>
            <a:ext cx="1386926" cy="451211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B312C6"/>
                </a:solidFill>
              </a:rPr>
              <a:t>中国大学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什么时候</a:t>
            </a:r>
            <a:r>
              <a:rPr lang="zh-CN" altLang="en-US" dirty="0" smtClean="0">
                <a:solidFill>
                  <a:srgbClr val="189CBF"/>
                </a:solidFill>
              </a:rPr>
              <a:t>开学</a:t>
            </a:r>
            <a:r>
              <a:rPr lang="zh-CN" altLang="en-US" dirty="0" smtClean="0"/>
              <a:t>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3200" u="sng" dirty="0" smtClean="0"/>
              <a:t>回答</a:t>
            </a:r>
            <a:r>
              <a:rPr lang="zh-CN" altLang="en-US" sz="3200" dirty="0"/>
              <a:t>：</a:t>
            </a:r>
            <a:endParaRPr lang="en-US" altLang="zh-TW" sz="3200" dirty="0"/>
          </a:p>
          <a:p>
            <a:r>
              <a:rPr lang="zh-TW" altLang="en-US" sz="3200" dirty="0"/>
              <a:t>大学暑假：</a:t>
            </a:r>
            <a:r>
              <a:rPr lang="zh-TW" altLang="en-US" sz="3200" dirty="0" smtClean="0"/>
              <a:t>一般在</a:t>
            </a:r>
            <a:r>
              <a:rPr lang="en-US" altLang="zh-TW" sz="3200" dirty="0" smtClean="0"/>
              <a:t>8</a:t>
            </a:r>
            <a:r>
              <a:rPr lang="zh-TW" altLang="en-US" sz="3200" dirty="0"/>
              <a:t>月底或</a:t>
            </a:r>
            <a:r>
              <a:rPr lang="en-US" altLang="zh-TW" sz="3200" dirty="0"/>
              <a:t>9</a:t>
            </a:r>
            <a:r>
              <a:rPr lang="zh-TW" altLang="en-US" sz="3200" dirty="0"/>
              <a:t>月初开学</a:t>
            </a:r>
            <a:r>
              <a:rPr lang="zh-CN" altLang="en-US" sz="3200" dirty="0"/>
              <a:t>，</a:t>
            </a:r>
            <a:r>
              <a:rPr lang="en-US" altLang="zh-TW" sz="3200" dirty="0"/>
              <a:t>6-7</a:t>
            </a:r>
            <a:r>
              <a:rPr lang="zh-TW" altLang="en-US" sz="3200" dirty="0"/>
              <a:t>周左右。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dirty="0"/>
              <a:t>http://</a:t>
            </a:r>
            <a:r>
              <a:rPr lang="en-US" dirty="0" err="1"/>
              <a:t>zhidao.baidu.com</a:t>
            </a:r>
            <a:r>
              <a:rPr lang="en-US" dirty="0"/>
              <a:t>/question/582758140.html</a:t>
            </a:r>
          </a:p>
          <a:p>
            <a:endParaRPr lang="en-US" altLang="zh-C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B312C6"/>
                </a:solidFill>
              </a:rPr>
              <a:t>美</a:t>
            </a:r>
            <a:r>
              <a:rPr lang="zh-CN" altLang="en-US" dirty="0" smtClean="0">
                <a:solidFill>
                  <a:srgbClr val="B312C6"/>
                </a:solidFill>
              </a:rPr>
              <a:t>国大学生</a:t>
            </a:r>
            <a:r>
              <a:rPr lang="zh-CN" altLang="en-US" dirty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暑假</a:t>
            </a:r>
            <a:r>
              <a:rPr lang="zh-CN" altLang="en-US" dirty="0" smtClean="0">
                <a:solidFill>
                  <a:srgbClr val="189CBF"/>
                </a:solidFill>
              </a:rPr>
              <a:t>做什么？</a:t>
            </a:r>
            <a:endParaRPr lang="en-US" dirty="0">
              <a:solidFill>
                <a:srgbClr val="189CBF"/>
              </a:solidFill>
            </a:endParaRPr>
          </a:p>
        </p:txBody>
      </p:sp>
      <p:pic>
        <p:nvPicPr>
          <p:cNvPr id="11" name="Content Placeholder 10" descr="暑期工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6" r="-7976"/>
          <a:stretch>
            <a:fillRect/>
          </a:stretch>
        </p:blipFill>
        <p:spPr>
          <a:xfrm>
            <a:off x="178102" y="1802835"/>
            <a:ext cx="4699000" cy="446314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080000" y="1705429"/>
            <a:ext cx="5847920" cy="435007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sz="2800" dirty="0" smtClean="0">
                <a:solidFill>
                  <a:srgbClr val="189CBF"/>
                </a:solidFill>
              </a:rPr>
              <a:t>做什么</a:t>
            </a:r>
            <a:endParaRPr lang="en-US" altLang="zh-CN" sz="2800" dirty="0" smtClean="0">
              <a:solidFill>
                <a:srgbClr val="189CBF"/>
              </a:solidFill>
            </a:endParaRPr>
          </a:p>
          <a:p>
            <a:endParaRPr lang="en-US" altLang="zh-CN" sz="2800" dirty="0" smtClean="0"/>
          </a:p>
          <a:p>
            <a:r>
              <a:rPr lang="zh-CN" altLang="en-US" sz="2800" dirty="0">
                <a:solidFill>
                  <a:srgbClr val="FF0000"/>
                </a:solidFill>
              </a:rPr>
              <a:t>暑假</a:t>
            </a:r>
            <a:r>
              <a:rPr lang="zh-CN" altLang="en-US" sz="2800" dirty="0" smtClean="0">
                <a:solidFill>
                  <a:srgbClr val="189CBF"/>
                </a:solidFill>
              </a:rPr>
              <a:t>做什么</a:t>
            </a:r>
            <a:endParaRPr lang="en-US" altLang="zh-CN" sz="2800" dirty="0" smtClean="0">
              <a:solidFill>
                <a:srgbClr val="189CBF"/>
              </a:solidFill>
            </a:endParaRPr>
          </a:p>
          <a:p>
            <a:endParaRPr lang="en-US" altLang="zh-CN" sz="2800" dirty="0">
              <a:solidFill>
                <a:srgbClr val="189CBF"/>
              </a:solidFill>
            </a:endParaRPr>
          </a:p>
          <a:p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</a:rPr>
              <a:t>一般</a:t>
            </a:r>
            <a:r>
              <a:rPr lang="zh-CN" altLang="en-US" sz="2800" dirty="0" smtClean="0">
                <a:solidFill>
                  <a:srgbClr val="FF0000"/>
                </a:solidFill>
              </a:rPr>
              <a:t>暑假</a:t>
            </a:r>
            <a:r>
              <a:rPr lang="zh-CN" altLang="en-US" sz="2800" dirty="0" smtClean="0">
                <a:solidFill>
                  <a:srgbClr val="189CBF"/>
                </a:solidFill>
              </a:rPr>
              <a:t>做什么</a:t>
            </a:r>
            <a:endParaRPr lang="en-US" altLang="zh-CN" sz="2800" dirty="0" smtClean="0">
              <a:solidFill>
                <a:srgbClr val="189CBF"/>
              </a:solidFill>
            </a:endParaRPr>
          </a:p>
          <a:p>
            <a:endParaRPr lang="en-US" sz="2800" dirty="0" smtClean="0"/>
          </a:p>
          <a:p>
            <a:r>
              <a:rPr lang="zh-CN" altLang="en-US" sz="2800" dirty="0">
                <a:solidFill>
                  <a:srgbClr val="B312C6"/>
                </a:solidFill>
              </a:rPr>
              <a:t>美国大学生</a:t>
            </a:r>
            <a:r>
              <a:rPr lang="zh-CN" altLang="en-US" sz="2800" dirty="0">
                <a:solidFill>
                  <a:srgbClr val="74A510"/>
                </a:solidFill>
              </a:rPr>
              <a:t>一般</a:t>
            </a:r>
            <a:r>
              <a:rPr lang="zh-CN" altLang="en-US" sz="2800" dirty="0">
                <a:solidFill>
                  <a:srgbClr val="FF0000"/>
                </a:solidFill>
              </a:rPr>
              <a:t>暑假</a:t>
            </a:r>
            <a:r>
              <a:rPr lang="zh-CN" altLang="en-US" sz="2800" dirty="0">
                <a:solidFill>
                  <a:srgbClr val="189CBF"/>
                </a:solidFill>
              </a:rPr>
              <a:t>做什么</a:t>
            </a:r>
            <a:r>
              <a:rPr lang="zh-CN" altLang="en-US" sz="2800" dirty="0" smtClean="0">
                <a:solidFill>
                  <a:srgbClr val="189CBF"/>
                </a:solidFill>
              </a:rPr>
              <a:t>？</a:t>
            </a:r>
            <a:r>
              <a:rPr lang="en-US" altLang="zh-CN" sz="2800" dirty="0" smtClean="0">
                <a:solidFill>
                  <a:srgbClr val="189CBF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57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B312C6"/>
                </a:solidFill>
              </a:rPr>
              <a:t>美</a:t>
            </a:r>
            <a:r>
              <a:rPr lang="zh-CN" altLang="en-US" dirty="0" smtClean="0">
                <a:solidFill>
                  <a:srgbClr val="B312C6"/>
                </a:solidFill>
              </a:rPr>
              <a:t>国大学生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暑假</a:t>
            </a:r>
            <a:r>
              <a:rPr lang="zh-CN" altLang="en-US" dirty="0" smtClean="0">
                <a:solidFill>
                  <a:srgbClr val="189CBF"/>
                </a:solidFill>
              </a:rPr>
              <a:t>做什么？</a:t>
            </a:r>
            <a:endParaRPr lang="en-US" dirty="0">
              <a:solidFill>
                <a:srgbClr val="189CBF"/>
              </a:solidFill>
            </a:endParaRPr>
          </a:p>
        </p:txBody>
      </p:sp>
      <p:pic>
        <p:nvPicPr>
          <p:cNvPr id="7" name="Content Placeholder 6" descr="找打工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4" b="13574"/>
          <a:stretch>
            <a:fillRect/>
          </a:stretch>
        </p:blipFill>
        <p:spPr>
          <a:xfrm>
            <a:off x="1065212" y="2196423"/>
            <a:ext cx="4515913" cy="3817154"/>
          </a:xfrm>
          <a:prstGeom prst="rect">
            <a:avLst/>
          </a:prstGeom>
        </p:spPr>
      </p:pic>
      <p:pic>
        <p:nvPicPr>
          <p:cNvPr id="4" name="Content Placeholder 3" descr="summer_school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8175"/>
          <a:stretch>
            <a:fillRect/>
          </a:stretch>
        </p:blipFill>
        <p:spPr>
          <a:xfrm>
            <a:off x="6172200" y="2132149"/>
            <a:ext cx="4589010" cy="3881427"/>
          </a:xfrm>
        </p:spPr>
      </p:pic>
    </p:spTree>
    <p:extLst>
      <p:ext uri="{BB962C8B-B14F-4D97-AF65-F5344CB8AC3E}">
        <p14:creationId xmlns:p14="http://schemas.microsoft.com/office/powerpoint/2010/main" val="24044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1. Discuss the </a:t>
            </a:r>
            <a:r>
              <a:rPr lang="en-US" sz="3200" dirty="0" smtClean="0"/>
              <a:t>cultural meaning of </a:t>
            </a:r>
            <a:r>
              <a:rPr lang="zh-CN" altLang="en-US" sz="3200" dirty="0" smtClean="0"/>
              <a:t>宅</a:t>
            </a:r>
            <a:r>
              <a:rPr lang="en-US" altLang="zh-CN" sz="3200" dirty="0" smtClean="0"/>
              <a:t>.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B312C6"/>
                </a:solidFill>
              </a:rPr>
              <a:t>美国大学生</a:t>
            </a:r>
            <a:r>
              <a:rPr lang="zh-CN" altLang="en-US" dirty="0">
                <a:solidFill>
                  <a:srgbClr val="6DC025"/>
                </a:solidFill>
              </a:rPr>
              <a:t>一般</a:t>
            </a:r>
            <a:r>
              <a:rPr lang="zh-CN" altLang="en-US" dirty="0">
                <a:solidFill>
                  <a:srgbClr val="FF0000"/>
                </a:solidFill>
              </a:rPr>
              <a:t>暑假</a:t>
            </a:r>
            <a:r>
              <a:rPr lang="zh-CN" altLang="en-US" dirty="0">
                <a:solidFill>
                  <a:srgbClr val="189CBF"/>
                </a:solidFill>
              </a:rPr>
              <a:t>做什么？</a:t>
            </a:r>
            <a:endParaRPr lang="en-US" dirty="0"/>
          </a:p>
        </p:txBody>
      </p:sp>
      <p:pic>
        <p:nvPicPr>
          <p:cNvPr id="5" name="Content Placeholder 4" descr="intern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r="18141"/>
          <a:stretch>
            <a:fillRect/>
          </a:stretch>
        </p:blipFill>
        <p:spPr>
          <a:xfrm>
            <a:off x="1389888" y="2313432"/>
            <a:ext cx="4559808" cy="3493008"/>
          </a:xfrm>
          <a:prstGeom prst="rect">
            <a:avLst/>
          </a:prstGeom>
        </p:spPr>
      </p:pic>
      <p:pic>
        <p:nvPicPr>
          <p:cNvPr id="6" name="Content Placeholder 5" descr="实习生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r="1270"/>
          <a:stretch>
            <a:fillRect/>
          </a:stretch>
        </p:blipFill>
        <p:spPr>
          <a:xfrm>
            <a:off x="6193536" y="2313431"/>
            <a:ext cx="455980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B312C6"/>
                </a:solidFill>
              </a:rPr>
              <a:t>美国大学生</a:t>
            </a:r>
            <a:r>
              <a:rPr lang="zh-CN" altLang="en-US" dirty="0">
                <a:solidFill>
                  <a:srgbClr val="6DC025"/>
                </a:solidFill>
              </a:rPr>
              <a:t>一般</a:t>
            </a:r>
            <a:r>
              <a:rPr lang="zh-CN" altLang="en-US" dirty="0">
                <a:solidFill>
                  <a:srgbClr val="FF0000"/>
                </a:solidFill>
              </a:rPr>
              <a:t>暑假</a:t>
            </a:r>
            <a:r>
              <a:rPr lang="zh-CN" altLang="en-US" dirty="0">
                <a:solidFill>
                  <a:srgbClr val="189CBF"/>
                </a:solidFill>
              </a:rPr>
              <a:t>做什么？</a:t>
            </a:r>
            <a:endParaRPr lang="en-US" dirty="0"/>
          </a:p>
        </p:txBody>
      </p:sp>
      <p:pic>
        <p:nvPicPr>
          <p:cNvPr id="5" name="Content Placeholder 4" descr="当保姆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r="1760"/>
          <a:stretch>
            <a:fillRect/>
          </a:stretch>
        </p:blipFill>
        <p:spPr>
          <a:xfrm>
            <a:off x="1389888" y="2313432"/>
            <a:ext cx="4559808" cy="3493008"/>
          </a:xfrm>
          <a:prstGeom prst="rect">
            <a:avLst/>
          </a:prstGeom>
        </p:spPr>
      </p:pic>
      <p:pic>
        <p:nvPicPr>
          <p:cNvPr id="6" name="Content Placeholder 5" descr="旅游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r="6413"/>
          <a:stretch>
            <a:fillRect/>
          </a:stretch>
        </p:blipFill>
        <p:spPr>
          <a:xfrm>
            <a:off x="6193536" y="2313431"/>
            <a:ext cx="455980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B312C6"/>
                </a:solidFill>
              </a:rPr>
              <a:t>美国大学生</a:t>
            </a:r>
            <a:r>
              <a:rPr lang="zh-CN" altLang="en-US" dirty="0">
                <a:solidFill>
                  <a:srgbClr val="6DC025"/>
                </a:solidFill>
              </a:rPr>
              <a:t>一般</a:t>
            </a:r>
            <a:r>
              <a:rPr lang="zh-CN" altLang="en-US" dirty="0">
                <a:solidFill>
                  <a:srgbClr val="FF0000"/>
                </a:solidFill>
              </a:rPr>
              <a:t>暑假</a:t>
            </a:r>
            <a:r>
              <a:rPr lang="zh-CN" altLang="en-US" dirty="0">
                <a:solidFill>
                  <a:srgbClr val="189CBF"/>
                </a:solidFill>
              </a:rPr>
              <a:t>做什么？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/>
              <a:t>你呢？</a:t>
            </a:r>
            <a:endParaRPr lang="en-US" altLang="zh-CN" sz="3600" dirty="0" smtClean="0"/>
          </a:p>
          <a:p>
            <a:r>
              <a:rPr lang="zh-CN" altLang="en-US" sz="3600" dirty="0" smtClean="0"/>
              <a:t>你</a:t>
            </a:r>
            <a:r>
              <a:rPr lang="zh-CN" altLang="en-US" sz="3600" dirty="0" smtClean="0"/>
              <a:t>今年</a:t>
            </a:r>
            <a:r>
              <a:rPr lang="zh-CN" altLang="en-US" sz="3600" dirty="0" smtClean="0"/>
              <a:t>暑假打算做什么</a:t>
            </a:r>
            <a:r>
              <a:rPr lang="zh-CN" altLang="en-US" sz="3600" dirty="0" smtClean="0"/>
              <a:t>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5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B312C6"/>
                </a:solidFill>
              </a:rPr>
              <a:t>中国大学生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暑假</a:t>
            </a:r>
            <a:r>
              <a:rPr lang="zh-CN" altLang="en-US" dirty="0" smtClean="0">
                <a:solidFill>
                  <a:srgbClr val="189CBF"/>
                </a:solidFill>
              </a:rPr>
              <a:t>做什么？</a:t>
            </a:r>
            <a:endParaRPr lang="en-US" dirty="0">
              <a:solidFill>
                <a:srgbClr val="189CBF"/>
              </a:solidFill>
            </a:endParaRPr>
          </a:p>
        </p:txBody>
      </p:sp>
      <p:pic>
        <p:nvPicPr>
          <p:cNvPr id="9" name="Content Placeholder 8" descr="休息中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698" r="-90698"/>
          <a:stretch/>
        </p:blipFill>
        <p:spPr>
          <a:xfrm>
            <a:off x="6192838" y="1811338"/>
            <a:ext cx="4422775" cy="4213225"/>
          </a:xfrm>
          <a:prstGeom prst="rect">
            <a:avLst/>
          </a:prstGeom>
        </p:spPr>
      </p:pic>
      <p:pic>
        <p:nvPicPr>
          <p:cNvPr id="8" name="Content Placeholder 7" descr="take-a-break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r="1068"/>
          <a:stretch>
            <a:fillRect/>
          </a:stretch>
        </p:blipFill>
        <p:spPr>
          <a:xfrm>
            <a:off x="1389888" y="2313432"/>
            <a:ext cx="455980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B312C6"/>
                </a:solidFill>
              </a:rPr>
              <a:t>中国大学生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暑假</a:t>
            </a:r>
            <a:r>
              <a:rPr lang="zh-CN" altLang="en-US" dirty="0" smtClean="0">
                <a:solidFill>
                  <a:srgbClr val="189CBF"/>
                </a:solidFill>
              </a:rPr>
              <a:t>做什么？</a:t>
            </a:r>
            <a:endParaRPr lang="en-US" dirty="0">
              <a:solidFill>
                <a:srgbClr val="189CBF"/>
              </a:solidFill>
            </a:endParaRPr>
          </a:p>
        </p:txBody>
      </p:sp>
      <p:pic>
        <p:nvPicPr>
          <p:cNvPr id="6" name="Content Placeholder 5" descr="暑假打工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81" b="-34681"/>
          <a:stretch>
            <a:fillRect/>
          </a:stretch>
        </p:blipFill>
        <p:spPr>
          <a:xfrm>
            <a:off x="1390651" y="2312989"/>
            <a:ext cx="4559300" cy="3494087"/>
          </a:xfrm>
          <a:prstGeom prst="rect">
            <a:avLst/>
          </a:prstGeom>
        </p:spPr>
      </p:pic>
      <p:pic>
        <p:nvPicPr>
          <p:cNvPr id="3" name="Content Placeholder 2" descr="学习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r="363"/>
          <a:stretch>
            <a:fillRect/>
          </a:stretch>
        </p:blipFill>
        <p:spPr>
          <a:xfrm>
            <a:off x="6193536" y="2313431"/>
            <a:ext cx="455980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暑假就要休息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r="7339"/>
          <a:stretch>
            <a:fillRect/>
          </a:stretch>
        </p:blipFill>
        <p:spPr>
          <a:xfrm>
            <a:off x="-902339" y="0"/>
            <a:ext cx="6550303" cy="6858000"/>
          </a:xfrm>
        </p:spPr>
      </p:pic>
      <p:pic>
        <p:nvPicPr>
          <p:cNvPr id="7" name="Picture Placeholder 6" descr="暑假不忘学习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r="15758"/>
          <a:stretch>
            <a:fillRect/>
          </a:stretch>
        </p:blipFill>
        <p:spPr>
          <a:xfrm>
            <a:off x="5698095" y="1"/>
            <a:ext cx="5714804" cy="6858000"/>
          </a:xfrm>
        </p:spPr>
      </p:pic>
      <p:sp>
        <p:nvSpPr>
          <p:cNvPr id="8" name="Oval 7"/>
          <p:cNvSpPr/>
          <p:nvPr/>
        </p:nvSpPr>
        <p:spPr>
          <a:xfrm>
            <a:off x="350909" y="-1"/>
            <a:ext cx="1203117" cy="534769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4330" y="3643117"/>
            <a:ext cx="868917" cy="65175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49524" y="367654"/>
            <a:ext cx="1370215" cy="735308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B312C6"/>
                </a:solidFill>
              </a:rPr>
              <a:t>中国大学生</a:t>
            </a:r>
            <a:r>
              <a:rPr lang="zh-CN" altLang="en-US" dirty="0" smtClean="0">
                <a:solidFill>
                  <a:srgbClr val="6DC025"/>
                </a:solidFill>
              </a:rPr>
              <a:t>一般</a:t>
            </a:r>
            <a:r>
              <a:rPr lang="zh-CN" altLang="en-US" dirty="0" smtClean="0">
                <a:solidFill>
                  <a:srgbClr val="FF0000"/>
                </a:solidFill>
              </a:rPr>
              <a:t>暑假</a:t>
            </a:r>
            <a:r>
              <a:rPr lang="zh-CN" altLang="en-US" dirty="0" smtClean="0">
                <a:solidFill>
                  <a:srgbClr val="189CBF"/>
                </a:solidFill>
              </a:rPr>
              <a:t>做什么？</a:t>
            </a:r>
            <a:endParaRPr lang="en-US" dirty="0">
              <a:solidFill>
                <a:srgbClr val="189C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中国大学生暑假做哪</a:t>
            </a:r>
            <a:r>
              <a:rPr lang="zh-CN" altLang="en-US" sz="2800" dirty="0"/>
              <a:t>三件事？</a:t>
            </a:r>
            <a:endParaRPr lang="en-US" altLang="zh-CN" sz="2800" dirty="0"/>
          </a:p>
          <a:p>
            <a:endParaRPr lang="en-US" altLang="zh-CN" sz="2800" dirty="0" smtClean="0"/>
          </a:p>
          <a:p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9728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Texts and images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470616"/>
            <a:ext cx="10058400" cy="52641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zhidao.baidu.com</a:t>
            </a:r>
            <a:r>
              <a:rPr lang="en-US" dirty="0"/>
              <a:t>/question/582758140.</a:t>
            </a:r>
            <a:r>
              <a:rPr lang="en-US" dirty="0" smtClean="0"/>
              <a:t>html</a:t>
            </a:r>
          </a:p>
          <a:p>
            <a:r>
              <a:rPr lang="en-US" altLang="zh-CN" dirty="0">
                <a:hlinkClick r:id="rId2"/>
              </a:rPr>
              <a:t>http://www.cnjsjy.cn/shujia/shujia.html</a:t>
            </a:r>
            <a:endParaRPr lang="en-US" altLang="zh-CN" dirty="0"/>
          </a:p>
          <a:p>
            <a:r>
              <a:rPr lang="pl-PL" dirty="0">
                <a:hlinkClick r:id="rId3"/>
              </a:rPr>
              <a:t>http://www.zsbtv.com/Web/c_000000010001/d_59013.</a:t>
            </a:r>
            <a:r>
              <a:rPr lang="pl-PL" dirty="0" smtClean="0">
                <a:hlinkClick r:id="rId3"/>
              </a:rPr>
              <a:t>html</a:t>
            </a:r>
            <a:endParaRPr lang="pl-PL" dirty="0" smtClean="0"/>
          </a:p>
          <a:p>
            <a:r>
              <a:rPr lang="pl-PL" dirty="0">
                <a:hlinkClick r:id="rId4"/>
              </a:rPr>
              <a:t>http://adiestradorescastro.com/summer-</a:t>
            </a:r>
            <a:r>
              <a:rPr lang="pl-PL" dirty="0" smtClean="0">
                <a:hlinkClick r:id="rId4"/>
              </a:rPr>
              <a:t>clipart</a:t>
            </a:r>
            <a:endParaRPr lang="pl-PL" dirty="0" smtClean="0"/>
          </a:p>
          <a:p>
            <a:r>
              <a:rPr lang="pl-PL" dirty="0">
                <a:hlinkClick r:id="rId5"/>
              </a:rPr>
              <a:t>http://bestclipartblog.com/26-college-clip-</a:t>
            </a:r>
            <a:r>
              <a:rPr lang="pl-PL" dirty="0" smtClean="0">
                <a:hlinkClick r:id="rId5"/>
              </a:rPr>
              <a:t>art.html</a:t>
            </a:r>
            <a:endParaRPr lang="pl-PL" dirty="0" smtClean="0"/>
          </a:p>
          <a:p>
            <a:r>
              <a:rPr lang="pl-PL" dirty="0">
                <a:hlinkClick r:id="rId6"/>
              </a:rPr>
              <a:t>http://tieba.baidu.com/p/</a:t>
            </a:r>
            <a:r>
              <a:rPr lang="pl-PL" dirty="0" smtClean="0">
                <a:hlinkClick r:id="rId6"/>
              </a:rPr>
              <a:t>713701075</a:t>
            </a:r>
            <a:endParaRPr lang="pl-PL" dirty="0" smtClean="0"/>
          </a:p>
          <a:p>
            <a:r>
              <a:rPr lang="pl-PL" dirty="0">
                <a:hlinkClick r:id="rId7"/>
              </a:rPr>
              <a:t>http://www.citygf.com/FSNews/FS_002003/FS_002003005/201106/t20110621_1772503.</a:t>
            </a:r>
            <a:r>
              <a:rPr lang="pl-PL" dirty="0" smtClean="0">
                <a:hlinkClick r:id="rId7"/>
              </a:rPr>
              <a:t>html</a:t>
            </a:r>
            <a:endParaRPr lang="pl-PL" dirty="0" smtClean="0"/>
          </a:p>
          <a:p>
            <a:r>
              <a:rPr lang="pl-PL" dirty="0">
                <a:hlinkClick r:id="rId7"/>
              </a:rPr>
              <a:t>http://www.citygf.com/FSNews/FS_002003/FS_002003005/201106/t20110621_1772503.</a:t>
            </a:r>
            <a:r>
              <a:rPr lang="pl-PL" dirty="0" smtClean="0">
                <a:hlinkClick r:id="rId7"/>
              </a:rPr>
              <a:t>html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Texts and images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470616"/>
            <a:ext cx="10058400" cy="5264136"/>
          </a:xfrm>
        </p:spPr>
        <p:txBody>
          <a:bodyPr>
            <a:normAutofit/>
          </a:bodyPr>
          <a:lstStyle/>
          <a:p>
            <a:r>
              <a:rPr lang="pl-PL" dirty="0"/>
              <a:t>http://www.580cy.cn/</a:t>
            </a:r>
            <a:r>
              <a:rPr lang="pl-PL" dirty="0" err="1"/>
              <a:t>html</a:t>
            </a:r>
            <a:r>
              <a:rPr lang="pl-PL" dirty="0"/>
              <a:t>/2013/manage-3_1109/4747.html</a:t>
            </a:r>
          </a:p>
          <a:p>
            <a:r>
              <a:rPr lang="pl-PL" dirty="0">
                <a:hlinkClick r:id="rId2"/>
              </a:rPr>
              <a:t>https://ndlink.org/meet-our-new-interns</a:t>
            </a:r>
            <a:r>
              <a:rPr lang="pl-PL" dirty="0" smtClean="0">
                <a:hlinkClick r:id="rId2"/>
              </a:rPr>
              <a:t>/</a:t>
            </a:r>
            <a:endParaRPr lang="pl-PL" dirty="0" smtClean="0"/>
          </a:p>
          <a:p>
            <a:r>
              <a:rPr lang="pl-PL" dirty="0">
                <a:hlinkClick r:id="rId3"/>
              </a:rPr>
              <a:t>http://www.visionunion.com/article.jsp?code=</a:t>
            </a:r>
            <a:r>
              <a:rPr lang="pl-PL" dirty="0" smtClean="0">
                <a:hlinkClick r:id="rId3"/>
              </a:rPr>
              <a:t>201406260024</a:t>
            </a:r>
            <a:endParaRPr lang="pl-PL" dirty="0" smtClean="0"/>
          </a:p>
          <a:p>
            <a:r>
              <a:rPr lang="pl-PL" dirty="0">
                <a:hlinkClick r:id="rId4"/>
              </a:rPr>
              <a:t>http://www.nipic.com/show/3/64/</a:t>
            </a:r>
            <a:r>
              <a:rPr lang="pl-PL" dirty="0" smtClean="0">
                <a:hlinkClick r:id="rId4"/>
              </a:rPr>
              <a:t>c3a88a9e2347931d.html</a:t>
            </a:r>
            <a:endParaRPr lang="pl-PL" dirty="0" smtClean="0"/>
          </a:p>
          <a:p>
            <a:r>
              <a:rPr lang="tr-TR" dirty="0">
                <a:hlinkClick r:id="rId5"/>
              </a:rPr>
              <a:t>http://jiaoyu.3158.cn/20130717/n7542988962696.</a:t>
            </a:r>
            <a:r>
              <a:rPr lang="tr-TR" dirty="0" smtClean="0">
                <a:hlinkClick r:id="rId5"/>
              </a:rPr>
              <a:t>html</a:t>
            </a:r>
            <a:endParaRPr lang="tr-TR" dirty="0" smtClean="0"/>
          </a:p>
          <a:p>
            <a:r>
              <a:rPr lang="tr-TR" dirty="0">
                <a:hlinkClick r:id="rId6"/>
              </a:rPr>
              <a:t>http://blog.qualitybath.com/organizing/spring-cleaning</a:t>
            </a:r>
            <a:r>
              <a:rPr lang="tr-TR" dirty="0" smtClean="0">
                <a:hlinkClick r:id="rId6"/>
              </a:rPr>
              <a:t>/</a:t>
            </a:r>
            <a:endParaRPr lang="tr-TR" dirty="0" smtClean="0"/>
          </a:p>
          <a:p>
            <a:r>
              <a:rPr lang="pl-PL" dirty="0">
                <a:hlinkClick r:id="rId7"/>
              </a:rPr>
              <a:t>http://www.nipic.com/show/3/81/4912107ka88f1850.</a:t>
            </a:r>
            <a:r>
              <a:rPr lang="pl-PL" dirty="0" smtClean="0">
                <a:hlinkClick r:id="rId7"/>
              </a:rPr>
              <a:t>html</a:t>
            </a:r>
            <a:endParaRPr lang="pl-PL" dirty="0" smtClean="0"/>
          </a:p>
          <a:p>
            <a:r>
              <a:rPr lang="pl-PL" dirty="0">
                <a:hlinkClick r:id="rId8"/>
              </a:rPr>
              <a:t>http://www.granburyisd.org/</a:t>
            </a:r>
            <a:r>
              <a:rPr lang="pl-PL" dirty="0" smtClean="0">
                <a:hlinkClick r:id="rId8"/>
              </a:rPr>
              <a:t>summerschool</a:t>
            </a:r>
            <a:endParaRPr lang="pl-PL" dirty="0" smtClean="0"/>
          </a:p>
          <a:p>
            <a:endParaRPr lang="pl-PL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Guide students </a:t>
            </a:r>
            <a:r>
              <a:rPr lang="en-US" sz="3200" dirty="0" smtClean="0"/>
              <a:t>to </a:t>
            </a:r>
            <a:r>
              <a:rPr lang="en-US" sz="3200" dirty="0" smtClean="0"/>
              <a:t>guess the meaning of </a:t>
            </a:r>
            <a:r>
              <a:rPr lang="zh-CN" altLang="en-US" sz="3200" dirty="0" smtClean="0"/>
              <a:t>很</a:t>
            </a:r>
            <a:r>
              <a:rPr lang="zh-CN" altLang="en-US" sz="3200" dirty="0" smtClean="0"/>
              <a:t>宅</a:t>
            </a:r>
            <a:r>
              <a:rPr lang="en-US" altLang="zh-CN" sz="3200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Guide </a:t>
            </a:r>
            <a:r>
              <a:rPr lang="en-US" sz="3200" dirty="0"/>
              <a:t>students </a:t>
            </a:r>
            <a:r>
              <a:rPr lang="en-US" sz="3200" dirty="0" smtClean="0"/>
              <a:t>to describe what kind of persons are </a:t>
            </a:r>
            <a:r>
              <a:rPr lang="zh-CN" altLang="en-US" sz="3200" dirty="0" smtClean="0"/>
              <a:t>宅男</a:t>
            </a:r>
            <a:r>
              <a:rPr lang="zh-CN" altLang="en-US" sz="3200" dirty="0" smtClean="0"/>
              <a:t>，宅女</a:t>
            </a:r>
            <a:r>
              <a:rPr lang="en-US" altLang="zh-CN" sz="3200" dirty="0" smtClean="0"/>
              <a:t>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S</a:t>
            </a:r>
            <a:r>
              <a:rPr lang="en-US" sz="3200" dirty="0" smtClean="0"/>
              <a:t>tudents in small groups if they are </a:t>
            </a:r>
            <a:r>
              <a:rPr lang="zh-CN" altLang="en-US" sz="3200" dirty="0" smtClean="0"/>
              <a:t>宅男</a:t>
            </a:r>
            <a:r>
              <a:rPr lang="zh-CN" altLang="en-US" sz="3200" dirty="0"/>
              <a:t>，</a:t>
            </a:r>
            <a:r>
              <a:rPr lang="zh-CN" altLang="en-US" sz="3200" dirty="0" smtClean="0"/>
              <a:t>宅女</a:t>
            </a:r>
            <a:r>
              <a:rPr lang="en-US" altLang="zh-CN" sz="3200" dirty="0" smtClean="0"/>
              <a:t>, </a:t>
            </a:r>
            <a:r>
              <a:rPr lang="en-US" sz="3200" dirty="0" smtClean="0"/>
              <a:t>and when they are</a:t>
            </a:r>
            <a:r>
              <a:rPr lang="zh-CN" altLang="en-US" sz="3200" dirty="0" smtClean="0"/>
              <a:t>很宅</a:t>
            </a:r>
            <a:r>
              <a:rPr lang="en-US" altLang="zh-CN" sz="3200" dirty="0" smtClean="0"/>
              <a:t>, </a:t>
            </a:r>
            <a:r>
              <a:rPr lang="en-US" sz="3200" dirty="0" smtClean="0"/>
              <a:t>what they do</a:t>
            </a:r>
            <a:r>
              <a:rPr lang="en-US" altLang="zh-CN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55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 algn="l">
              <a:buFont typeface="Arial"/>
              <a:buChar char="•"/>
            </a:pPr>
            <a:r>
              <a:rPr lang="zh-CN" altLang="en-US" dirty="0" smtClean="0"/>
              <a:t>你觉得他们是什么样的人？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为什么我们说</a:t>
            </a:r>
            <a:r>
              <a:rPr lang="zh-CN" altLang="en-US" dirty="0" smtClean="0"/>
              <a:t>他们是</a:t>
            </a:r>
            <a:r>
              <a:rPr lang="zh-CN" altLang="en-US" b="1" dirty="0" smtClean="0">
                <a:solidFill>
                  <a:srgbClr val="0000FF"/>
                </a:solidFill>
              </a:rPr>
              <a:t>很</a:t>
            </a:r>
            <a:r>
              <a:rPr lang="zh-CN" altLang="en-US" b="1" u="sng" dirty="0" smtClean="0">
                <a:solidFill>
                  <a:srgbClr val="FF0000"/>
                </a:solidFill>
              </a:rPr>
              <a:t>宅</a:t>
            </a:r>
            <a:r>
              <a:rPr lang="zh-CN" altLang="en-US" dirty="0" smtClean="0"/>
              <a:t>的人</a:t>
            </a:r>
            <a:r>
              <a:rPr lang="zh-CN" altLang="en-US" dirty="0"/>
              <a:t>？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49" y="4397569"/>
            <a:ext cx="3674679" cy="2067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982" t="15973"/>
          <a:stretch/>
        </p:blipFill>
        <p:spPr>
          <a:xfrm>
            <a:off x="8883801" y="2446905"/>
            <a:ext cx="2542883" cy="3482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4397569"/>
            <a:ext cx="4038297" cy="2104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3" y="1904697"/>
            <a:ext cx="3044527" cy="2283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409" y="1904696"/>
            <a:ext cx="4612919" cy="22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什么是宅？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accent2"/>
                </a:solidFill>
                <a:latin typeface="华文楷体"/>
                <a:ea typeface="华文楷体"/>
                <a:cs typeface="华文楷体"/>
              </a:rPr>
              <a:t>宅</a:t>
            </a:r>
            <a:r>
              <a:rPr lang="zh-CN" altLang="en-US" sz="3200" dirty="0" smtClean="0"/>
              <a:t>是家，在家的意思</a:t>
            </a:r>
            <a:endParaRPr lang="en-US" altLang="zh-CN" sz="3200" dirty="0" smtClean="0"/>
          </a:p>
          <a:p>
            <a:r>
              <a:rPr lang="zh-CN" altLang="en-US" sz="3200" dirty="0" smtClean="0"/>
              <a:t>你们觉得一个很“</a:t>
            </a:r>
            <a:r>
              <a:rPr lang="zh-CN" altLang="en-US" sz="3200" b="1" dirty="0">
                <a:solidFill>
                  <a:schemeClr val="accent2"/>
                </a:solidFill>
                <a:latin typeface="华文楷体"/>
                <a:ea typeface="华文楷体"/>
                <a:cs typeface="华文楷体"/>
              </a:rPr>
              <a:t>宅</a:t>
            </a:r>
            <a:r>
              <a:rPr lang="zh-CN" altLang="en-US" sz="3200" dirty="0" smtClean="0"/>
              <a:t>”的人是什么意思？</a:t>
            </a:r>
            <a:endParaRPr lang="en-US" altLang="zh-CN" sz="3200" dirty="0" smtClean="0"/>
          </a:p>
          <a:p>
            <a:r>
              <a:rPr lang="zh-CN" altLang="en-US" sz="3200" dirty="0" smtClean="0"/>
              <a:t>你们觉得</a:t>
            </a:r>
            <a:r>
              <a:rPr lang="zh-CN" altLang="en-US" sz="3200" b="1" dirty="0" smtClean="0">
                <a:solidFill>
                  <a:schemeClr val="accent2"/>
                </a:solidFill>
                <a:latin typeface="华文楷体"/>
                <a:ea typeface="华文楷体"/>
                <a:cs typeface="华文楷体"/>
              </a:rPr>
              <a:t>宅男</a:t>
            </a:r>
            <a:r>
              <a:rPr lang="zh-CN" altLang="en-US" sz="3200" dirty="0" smtClean="0"/>
              <a:t>，</a:t>
            </a:r>
            <a:r>
              <a:rPr lang="zh-CN" altLang="en-US" sz="3200" b="1" dirty="0">
                <a:solidFill>
                  <a:schemeClr val="accent2"/>
                </a:solidFill>
                <a:latin typeface="华文楷体"/>
                <a:ea typeface="华文楷体"/>
                <a:cs typeface="华文楷体"/>
              </a:rPr>
              <a:t>宅女</a:t>
            </a:r>
            <a:r>
              <a:rPr lang="en-US" altLang="zh-CN" sz="3200" dirty="0" smtClean="0"/>
              <a:t> </a:t>
            </a:r>
            <a:r>
              <a:rPr lang="zh-CN" altLang="en-US" sz="3200" dirty="0" smtClean="0"/>
              <a:t>是什么意思？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225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19200" y="1606551"/>
            <a:ext cx="10562947" cy="4525963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常常在家玩游戏，上网</a:t>
            </a:r>
            <a:endParaRPr lang="en-US" altLang="zh-CN" sz="3200" dirty="0"/>
          </a:p>
          <a:p>
            <a:r>
              <a:rPr lang="zh-CN" altLang="en-US" sz="3200" dirty="0" smtClean="0"/>
              <a:t>喜欢看动画片，特别是日本动画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宅男（宅的男人）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喜欢／常常做什么？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1" y="3526977"/>
            <a:ext cx="5213815" cy="2605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221" y="3526977"/>
            <a:ext cx="5216288" cy="260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他们不喜欢／</a:t>
            </a:r>
            <a:r>
              <a:rPr lang="zh-CN" altLang="en-US" dirty="0" smtClean="0"/>
              <a:t>不会做什么</a:t>
            </a:r>
            <a:r>
              <a:rPr lang="zh-CN" altLang="en-US" dirty="0" smtClean="0"/>
              <a:t>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1" y="1600201"/>
            <a:ext cx="5533691" cy="4525963"/>
          </a:xfrm>
        </p:spPr>
        <p:txBody>
          <a:bodyPr/>
          <a:lstStyle/>
          <a:p>
            <a:r>
              <a:rPr lang="zh-CN" altLang="en-US" sz="3200" dirty="0" smtClean="0"/>
              <a:t>不喜欢派对，跟</a:t>
            </a:r>
            <a:r>
              <a:rPr lang="zh-CN" altLang="en-US" sz="3200" dirty="0" smtClean="0"/>
              <a:t>大家出去</a:t>
            </a:r>
            <a:endParaRPr lang="en-US" altLang="zh-CN" sz="3200" dirty="0" smtClean="0"/>
          </a:p>
          <a:p>
            <a:r>
              <a:rPr lang="zh-CN" altLang="en-US" sz="3200" dirty="0" smtClean="0"/>
              <a:t>不喜欢运动</a:t>
            </a:r>
            <a:endParaRPr lang="en-US" altLang="zh-CN" sz="3200" dirty="0"/>
          </a:p>
          <a:p>
            <a:r>
              <a:rPr lang="zh-CN" altLang="en-US" sz="3200" dirty="0" smtClean="0"/>
              <a:t>不会穿</a:t>
            </a:r>
            <a:r>
              <a:rPr lang="zh-CN" altLang="en-US" sz="3200" dirty="0" smtClean="0"/>
              <a:t>时兴的</a:t>
            </a:r>
            <a:r>
              <a:rPr lang="zh-CN" altLang="en-US" sz="3200" dirty="0" smtClean="0"/>
              <a:t>衣服</a:t>
            </a:r>
            <a:endParaRPr lang="en-US" altLang="zh-CN" sz="3200" dirty="0"/>
          </a:p>
          <a:p>
            <a:r>
              <a:rPr lang="zh-CN" altLang="en-US" sz="3200" dirty="0" smtClean="0"/>
              <a:t>不会和女孩子聊天</a:t>
            </a:r>
            <a:endParaRPr lang="en-US" altLang="zh-CN" sz="3200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42" r="11818"/>
          <a:stretch/>
        </p:blipFill>
        <p:spPr>
          <a:xfrm>
            <a:off x="6467569" y="2384705"/>
            <a:ext cx="5296563" cy="34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宅女们呢？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288248" y="1417639"/>
            <a:ext cx="6827880" cy="2597347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宅女们很不喜欢出门，参加派对，常常在家上网，看电视／</a:t>
            </a:r>
            <a:r>
              <a:rPr lang="zh-CN" altLang="en-US" sz="2800" dirty="0" smtClean="0"/>
              <a:t>影</a:t>
            </a:r>
            <a:endParaRPr lang="en-US" altLang="zh-CN" sz="2800" dirty="0"/>
          </a:p>
          <a:p>
            <a:r>
              <a:rPr lang="zh-CN" altLang="en-US" sz="2800" dirty="0" smtClean="0"/>
              <a:t>有的宅女不会穿衣服</a:t>
            </a:r>
            <a:r>
              <a:rPr lang="zh-CN" altLang="en-US" sz="2800" dirty="0" smtClean="0"/>
              <a:t>、</a:t>
            </a:r>
            <a:r>
              <a:rPr lang="zh-CN" altLang="en-US" sz="2800" dirty="0" smtClean="0"/>
              <a:t>打扮</a:t>
            </a:r>
            <a:r>
              <a:rPr lang="en-US" altLang="zh-CN" sz="2800" dirty="0" smtClean="0"/>
              <a:t>(da ban)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005" y="1417639"/>
            <a:ext cx="4006395" cy="2360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2" r="33236" b="19217"/>
          <a:stretch/>
        </p:blipFill>
        <p:spPr>
          <a:xfrm>
            <a:off x="6226185" y="4014986"/>
            <a:ext cx="5761083" cy="2523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963" y="4031038"/>
            <a:ext cx="4458292" cy="25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10343137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Custom 2">
      <a:majorFont>
        <a:latin typeface="Segoe Print"/>
        <a:ea typeface="楷体"/>
        <a:cs typeface=""/>
      </a:majorFont>
      <a:minorFont>
        <a:latin typeface="Segoe Print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TS103431377</Template>
  <TotalTime>0</TotalTime>
  <Words>687</Words>
  <Application>Microsoft Macintosh PowerPoint</Application>
  <PresentationFormat>Custom</PresentationFormat>
  <Paragraphs>164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TS103431377</vt:lpstr>
      <vt:lpstr>暑假计划</vt:lpstr>
      <vt:lpstr>Objectives </vt:lpstr>
      <vt:lpstr>Objective (1)</vt:lpstr>
      <vt:lpstr>Instructions</vt:lpstr>
      <vt:lpstr>你觉得他们是什么样的人？ 为什么我们说他们是很宅的人？</vt:lpstr>
      <vt:lpstr>什么是宅？</vt:lpstr>
      <vt:lpstr>宅男（宅的男人） 喜欢／常常做什么？</vt:lpstr>
      <vt:lpstr>他们不喜欢／不会做什么？</vt:lpstr>
      <vt:lpstr>宅女们呢？</vt:lpstr>
      <vt:lpstr>有的宅女很漂亮。。</vt:lpstr>
      <vt:lpstr>每个人都有宅的时候</vt:lpstr>
      <vt:lpstr>Objective (2)</vt:lpstr>
      <vt:lpstr>Instructions (1)</vt:lpstr>
      <vt:lpstr>Instructions (2)</vt:lpstr>
      <vt:lpstr>Instructions (2)</vt:lpstr>
      <vt:lpstr>Instructions (2)</vt:lpstr>
      <vt:lpstr>放暑假</vt:lpstr>
      <vt:lpstr>什么时候放暑假？</vt:lpstr>
      <vt:lpstr>一般什么时候放暑假？</vt:lpstr>
      <vt:lpstr>美国大学一般什么时候放暑假？</vt:lpstr>
      <vt:lpstr>中国大学一般什么时候放暑假？</vt:lpstr>
      <vt:lpstr>PowerPoint Presentation</vt:lpstr>
      <vt:lpstr>中国大学一般什么时候放暑假？</vt:lpstr>
      <vt:lpstr>美国大学一般什么时候开学？</vt:lpstr>
      <vt:lpstr>中国大学一般什么时候开学？</vt:lpstr>
      <vt:lpstr>PowerPoint Presentation</vt:lpstr>
      <vt:lpstr>中国大学一般什么时候开学？</vt:lpstr>
      <vt:lpstr>美国大学生一般暑假做什么？</vt:lpstr>
      <vt:lpstr>美国大学生一般暑假做什么？</vt:lpstr>
      <vt:lpstr>美国大学生一般暑假做什么？</vt:lpstr>
      <vt:lpstr>美国大学生一般暑假做什么？</vt:lpstr>
      <vt:lpstr>美国大学生一般暑假做什么？</vt:lpstr>
      <vt:lpstr>中国大学生一般暑假做什么？</vt:lpstr>
      <vt:lpstr>中国大学生一般暑假做什么？</vt:lpstr>
      <vt:lpstr>PowerPoint Presentation</vt:lpstr>
      <vt:lpstr>中国大学生一般暑假做什么？</vt:lpstr>
      <vt:lpstr>Texts and images resources</vt:lpstr>
      <vt:lpstr>Texts and images 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2013-07-19T13:30:13Z</dcterms:created>
  <dcterms:modified xsi:type="dcterms:W3CDTF">2014-12-08T01:30:05Z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